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1" r:id="rId3"/>
    <p:sldId id="263" r:id="rId4"/>
    <p:sldId id="264" r:id="rId5"/>
    <p:sldId id="259" r:id="rId6"/>
    <p:sldId id="257" r:id="rId7"/>
    <p:sldId id="258" r:id="rId8"/>
    <p:sldId id="265" r:id="rId9"/>
    <p:sldId id="266" r:id="rId10"/>
    <p:sldId id="267" r:id="rId11"/>
    <p:sldId id="268" r:id="rId12"/>
    <p:sldId id="260" r:id="rId13"/>
    <p:sldId id="269" r:id="rId14"/>
    <p:sldId id="262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00FF"/>
    <a:srgbClr val="FFA5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26897C-A310-AF48-BCF2-B86600DBF21A}" type="datetimeFigureOut">
              <a:rPr lang="en-US" smtClean="0"/>
              <a:t>9/4/23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03A7A0-8045-474D-B325-9D737D02A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640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3A7A0-8045-474D-B325-9D737D02A4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72DF1-FC03-9E91-A893-94CF101A7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285955-FE40-9B9C-5BB6-A8AD5EA125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5DD12-D691-8A40-3271-D9AE254CD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233AC-B015-5F1A-284D-FD28946A8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177F1-061D-58ED-9BEF-ED3144912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77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97FB3-376B-B7DE-1707-B13941E26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F7EFB-C41B-2355-2F74-1026F2235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04A59-22C0-2930-18A6-DEBF653CC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C5CF5-1DFF-8EEF-2B0C-B8978481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9DCF0-185C-AE2E-1BF5-8E0B97AAE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49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9E8BD6-AADA-53AC-6350-26A00387A5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A121EE-A819-3E48-F99A-07ABAF007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8EE5E-518C-9A0F-526D-661EAE7F3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297D9-683E-7F96-08FB-2B4A989A1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08FAD-74CE-03E8-5898-16BC9430E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99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840CD-DBDB-F981-7914-7F3E3EF5C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7C705-AD10-6549-F704-C0C2CE13D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CCB03-411C-F871-4C0D-3F9D6CA9D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97B50-9B0C-589E-1007-C7EF86308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C7928-1A62-F344-6FE6-0376253C3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510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F1E1D-19E8-ADC0-E7B8-F6624B83F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0B67F-316C-5323-10DC-7CEE0C5F5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169D7-AC65-5528-52CD-764EC5B74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4DED5-CCC1-8CA9-BCAB-FAB812DF4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AAE52-6930-4F33-1E7E-4A04CF2F7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8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22DFD-6A10-0806-2412-DFB5ACA6D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BF122-0ECB-3162-6C7B-95FA47F78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475BBB-06A8-C7BA-3BDB-AC9ED48B23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8DBA6-C8A1-AA93-7D50-698AC193C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7F559-EF3A-D49C-840C-B75753EA5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4AB7D1-5107-6121-E60F-B28A11285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54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5C43C-C9F4-D146-B455-66984829E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0E2F0-BB97-558D-3075-39AAFCDD8B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430928-7B4C-3250-0405-4EEF268EBD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EE45B0-8D69-0F57-27B8-835D94BFFA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85BCF-6469-8C37-4EED-E7160B29CA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01C17B-6D15-1B53-E7C8-6D1C2AA4C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8A8D2A-E2CF-39C7-0F96-94AB67BE4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0C593-F4FE-BC17-579C-07651A5E2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552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07A34-A5B7-9E52-A956-CB2262831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27C7DF-5FF7-F763-6D90-DD63A4E83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C0A33-FFFA-1D25-1D19-1143512F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E25547-65D9-2467-F7C8-386292B2D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062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DC3325-E8CF-45DC-42E3-58013DAD6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B9AC91-14DA-90AE-3B03-D4EC6EBFB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2A864-258E-53ED-EDDB-34C003B03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83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8547E-E9BB-6236-4571-0131D0FE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D8D40-C901-CA1E-8A8F-6394C0402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88767-32BC-8D76-26E6-D89B26E209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3C517-2638-47A5-D5A0-4BE4BACDF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31964-ABE6-899E-8BC2-E14F9E838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C4793-E8AF-A2D0-105A-E7993358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26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00BF-A83E-8FCC-77D6-33F6BC9FD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F0EA01-A0A8-C0F1-401A-A5A0207067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879E98-3D88-5FB4-73D3-C5DEFBC06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94887-B7F5-C6EF-ED98-46AB11851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0D96F-A49D-33D3-DF21-B399BAE1A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CA2EA-6763-7695-4726-32E0D4633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90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3F9A97-61BA-77B4-2C2E-8D3A38B49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AD3A5-D2E3-9283-8A20-22E1CB6EA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8A118-E7A8-1A74-B1C5-EA46E23927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5E9BE-2627-9D44-9AF7-D259EA0B9CF3}" type="datetimeFigureOut">
              <a:rPr lang="en-US" smtClean="0"/>
              <a:t>9/4/23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846E3-692B-298E-92A4-D8336CEAC6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E2443-6E03-E360-E717-D11F12987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A0C8B-6460-8440-B9B6-A2D0027A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83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520B256-7FE8-C95D-BEE2-9E67A3DF4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/>
              <a:t>Collecting and </a:t>
            </a:r>
            <a:r>
              <a:rPr lang="en-US" dirty="0" err="1"/>
              <a:t>Analysing</a:t>
            </a:r>
            <a:r>
              <a:rPr lang="en-US" dirty="0"/>
              <a:t> Outline Data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C9FFF1-FDBC-91A9-186F-C9CD5E165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Ryan N. Felice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FA9145-8583-A5F6-D6BA-59E5BE9233E7}"/>
              </a:ext>
            </a:extLst>
          </p:cNvPr>
          <p:cNvSpPr/>
          <p:nvPr/>
        </p:nvSpPr>
        <p:spPr>
          <a:xfrm>
            <a:off x="4060371" y="4492170"/>
            <a:ext cx="528004" cy="900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52D8D8-67FD-36F5-1BA6-F10C74A62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937" y="4001175"/>
            <a:ext cx="4048125" cy="139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218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E778C-3C1E-8191-5888-19D564E45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FB6CD0-7E01-C2B0-3373-38DE84FF2352}"/>
              </a:ext>
            </a:extLst>
          </p:cNvPr>
          <p:cNvSpPr txBox="1"/>
          <p:nvPr/>
        </p:nvSpPr>
        <p:spPr>
          <a:xfrm>
            <a:off x="324329" y="3001874"/>
            <a:ext cx="115433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Momocs</a:t>
            </a:r>
            <a:r>
              <a:rPr lang="en-US" sz="3600" dirty="0"/>
              <a:t> R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Custom code from Manuel F. G. </a:t>
            </a:r>
            <a:r>
              <a:rPr lang="en-US" sz="3600" dirty="0" err="1"/>
              <a:t>Weinkauf</a:t>
            </a:r>
            <a:endParaRPr lang="en-US" sz="3600" dirty="0"/>
          </a:p>
        </p:txBody>
      </p:sp>
      <p:pic>
        <p:nvPicPr>
          <p:cNvPr id="6" name="Picture 5" descr="A person in glasses smiling in front of a snowy mountain&#10;&#10;Description automatically generated">
            <a:extLst>
              <a:ext uri="{FF2B5EF4-FFF2-40B4-BE49-F238E27FC236}">
                <a16:creationId xmlns:a16="http://schemas.microsoft.com/office/drawing/2014/main" id="{54489D15-7832-DCDD-5505-6CCE8C304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391" y="3001874"/>
            <a:ext cx="2662402" cy="357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87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4E15D-B8FB-E0F7-B2FD-EBF568615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639FD-1FBB-0D33-A2E5-6FC290076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Photograph Specimens</a:t>
            </a:r>
          </a:p>
          <a:p>
            <a:pPr marL="514350" indent="-514350">
              <a:buAutoNum type="arabicPeriod"/>
            </a:pPr>
            <a:r>
              <a:rPr lang="en-US" dirty="0"/>
              <a:t>Binarize Photos</a:t>
            </a:r>
          </a:p>
          <a:p>
            <a:pPr marL="514350" indent="-514350">
              <a:buAutoNum type="arabicPeriod"/>
            </a:pPr>
            <a:r>
              <a:rPr lang="en-US" dirty="0"/>
              <a:t>Digitize outlines</a:t>
            </a:r>
          </a:p>
          <a:p>
            <a:pPr marL="514350" indent="-514350">
              <a:buAutoNum type="arabicPeriod"/>
            </a:pPr>
            <a:r>
              <a:rPr lang="en-US" dirty="0"/>
              <a:t>Create Fourier Decomposition</a:t>
            </a:r>
          </a:p>
          <a:p>
            <a:pPr marL="514350" indent="-514350">
              <a:buAutoNum type="arabicPeriod"/>
            </a:pPr>
            <a:r>
              <a:rPr lang="en-US" dirty="0"/>
              <a:t>Analyze!</a:t>
            </a:r>
          </a:p>
        </p:txBody>
      </p:sp>
    </p:spTree>
    <p:extLst>
      <p:ext uri="{BB962C8B-B14F-4D97-AF65-F5344CB8AC3E}">
        <p14:creationId xmlns:p14="http://schemas.microsoft.com/office/powerpoint/2010/main" val="3991935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267D903-C054-D4D6-E7E1-904462A56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Photograph specimens</a:t>
            </a:r>
          </a:p>
        </p:txBody>
      </p:sp>
      <p:pic>
        <p:nvPicPr>
          <p:cNvPr id="1026" name="Picture 2" descr="Fossil Snail Shells Offer New Tool for Determining Ancient Ocean Chemistry  | Jackson School of Geosciences | The University of Texas at Austin">
            <a:extLst>
              <a:ext uri="{FF2B5EF4-FFF2-40B4-BE49-F238E27FC236}">
                <a16:creationId xmlns:a16="http://schemas.microsoft.com/office/drawing/2014/main" id="{2272A71C-D44E-8F69-AEA7-E4214BA97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244" y="204058"/>
            <a:ext cx="3911600" cy="593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3182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tsu Thresholding">
            <a:extLst>
              <a:ext uri="{FF2B5EF4-FFF2-40B4-BE49-F238E27FC236}">
                <a16:creationId xmlns:a16="http://schemas.microsoft.com/office/drawing/2014/main" id="{DC20A73C-2169-EBB6-5AD6-E83200490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959" y="1810407"/>
            <a:ext cx="8229600" cy="505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CB0CBB-5653-18BF-2F91-4C080AE64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381" y="2750645"/>
            <a:ext cx="1130300" cy="10922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5B744F-FFF7-A38F-4A23-BF8AE9041CB5}"/>
              </a:ext>
            </a:extLst>
          </p:cNvPr>
          <p:cNvSpPr txBox="1"/>
          <p:nvPr/>
        </p:nvSpPr>
        <p:spPr>
          <a:xfrm>
            <a:off x="436859" y="4153041"/>
            <a:ext cx="2237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FJIJI: </a:t>
            </a:r>
            <a:r>
              <a:rPr lang="en-US" b="1" dirty="0"/>
              <a:t>F</a:t>
            </a:r>
            <a:r>
              <a:rPr lang="en-US" dirty="0"/>
              <a:t>iji </a:t>
            </a:r>
            <a:r>
              <a:rPr lang="en-US" b="1" dirty="0"/>
              <a:t>I</a:t>
            </a:r>
            <a:r>
              <a:rPr lang="en-US" dirty="0"/>
              <a:t>s </a:t>
            </a:r>
            <a:r>
              <a:rPr lang="en-US" b="1" dirty="0"/>
              <a:t>J</a:t>
            </a:r>
            <a:r>
              <a:rPr lang="en-US" dirty="0"/>
              <a:t>ust </a:t>
            </a:r>
            <a:r>
              <a:rPr lang="en-US" b="1" dirty="0"/>
              <a:t>I</a:t>
            </a:r>
            <a:r>
              <a:rPr lang="en-US" dirty="0"/>
              <a:t>mageJ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267D903-C054-D4D6-E7E1-904462A56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Binarize Images</a:t>
            </a:r>
          </a:p>
        </p:txBody>
      </p:sp>
    </p:spTree>
    <p:extLst>
      <p:ext uri="{BB962C8B-B14F-4D97-AF65-F5344CB8AC3E}">
        <p14:creationId xmlns:p14="http://schemas.microsoft.com/office/powerpoint/2010/main" val="3898634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E7F234-5C2C-C43D-BC3A-E8610E2E5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58355"/>
            <a:ext cx="7772400" cy="61412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D25E47-2AAE-D9D7-637D-8BC5188A6BAB}"/>
              </a:ext>
            </a:extLst>
          </p:cNvPr>
          <p:cNvSpPr txBox="1"/>
          <p:nvPr/>
        </p:nvSpPr>
        <p:spPr>
          <a:xfrm>
            <a:off x="325821" y="1828800"/>
            <a:ext cx="2730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1000FF"/>
                </a:solidFill>
              </a:rPr>
              <a:t>Homologous starting point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D5C9849-42DE-F5F7-929C-4F2219E15B4D}"/>
              </a:ext>
            </a:extLst>
          </p:cNvPr>
          <p:cNvCxnSpPr>
            <a:cxnSpLocks/>
          </p:cNvCxnSpPr>
          <p:nvPr/>
        </p:nvCxnSpPr>
        <p:spPr>
          <a:xfrm>
            <a:off x="2711669" y="2198132"/>
            <a:ext cx="1537138" cy="729734"/>
          </a:xfrm>
          <a:prstGeom prst="straightConnector1">
            <a:avLst/>
          </a:prstGeom>
          <a:ln w="57150">
            <a:solidFill>
              <a:srgbClr val="1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0299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B6197-F98E-FAAD-7F97-7FA8D1D66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A7FDD-88DA-4E12-1340-EFF4C9E2C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28689E-50E0-1198-E57B-6638E3C873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57550" y="367753"/>
            <a:ext cx="7772400" cy="6141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9CCAB9-3809-E29D-0F25-23323EDB967D}"/>
              </a:ext>
            </a:extLst>
          </p:cNvPr>
          <p:cNvSpPr txBox="1"/>
          <p:nvPr/>
        </p:nvSpPr>
        <p:spPr>
          <a:xfrm>
            <a:off x="416169" y="1059073"/>
            <a:ext cx="4091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You click to the right of the starting point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3E0D3B-6EA4-8BED-8392-6D29D0A5C754}"/>
              </a:ext>
            </a:extLst>
          </p:cNvPr>
          <p:cNvCxnSpPr>
            <a:cxnSpLocks/>
          </p:cNvCxnSpPr>
          <p:nvPr/>
        </p:nvCxnSpPr>
        <p:spPr>
          <a:xfrm>
            <a:off x="3151098" y="1393290"/>
            <a:ext cx="1793326" cy="134991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91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64959E-A6CA-79C4-330D-BBA3F09152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9746" y="373274"/>
            <a:ext cx="7772400" cy="61412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BFA726-E6DE-F158-6897-958183198FF2}"/>
              </a:ext>
            </a:extLst>
          </p:cNvPr>
          <p:cNvSpPr txBox="1"/>
          <p:nvPr/>
        </p:nvSpPr>
        <p:spPr>
          <a:xfrm>
            <a:off x="678928" y="5830770"/>
            <a:ext cx="6808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A500"/>
                </a:solidFill>
              </a:rPr>
              <a:t>Algorithm walks directly to the left until the object boundary is found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1E88DF-1AB1-CFF1-A2A7-6FDFCEDD9ECA}"/>
              </a:ext>
            </a:extLst>
          </p:cNvPr>
          <p:cNvCxnSpPr>
            <a:cxnSpLocks/>
          </p:cNvCxnSpPr>
          <p:nvPr/>
        </p:nvCxnSpPr>
        <p:spPr>
          <a:xfrm flipH="1">
            <a:off x="4450438" y="2732691"/>
            <a:ext cx="972900" cy="0"/>
          </a:xfrm>
          <a:prstGeom prst="straightConnector1">
            <a:avLst/>
          </a:prstGeom>
          <a:ln w="57150">
            <a:solidFill>
              <a:srgbClr val="FFA5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788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897C9-A485-867D-4B62-16E772BC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FC3399-61CB-3EA6-7B83-21460062FD3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15662" y="344105"/>
            <a:ext cx="7772400" cy="61412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BE9D4B-1910-2DEE-D4D2-C31573506257}"/>
              </a:ext>
            </a:extLst>
          </p:cNvPr>
          <p:cNvSpPr txBox="1"/>
          <p:nvPr/>
        </p:nvSpPr>
        <p:spPr>
          <a:xfrm>
            <a:off x="123497" y="5923846"/>
            <a:ext cx="832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1000FF"/>
                </a:solidFill>
              </a:rPr>
              <a:t>Algorithm walks around the border between object and background counterclockwise</a:t>
            </a: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DB46EA2A-F8DF-4AF2-EAF3-018CD5CEE703}"/>
              </a:ext>
            </a:extLst>
          </p:cNvPr>
          <p:cNvSpPr/>
          <p:nvPr/>
        </p:nvSpPr>
        <p:spPr>
          <a:xfrm rot="4460404" flipV="1">
            <a:off x="3920572" y="2533963"/>
            <a:ext cx="2123089" cy="1374228"/>
          </a:xfrm>
          <a:prstGeom prst="arc">
            <a:avLst/>
          </a:prstGeom>
          <a:ln w="57150">
            <a:solidFill>
              <a:srgbClr val="1000F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07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AA5D1-E350-DACC-B48C-F622DABBC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1C12F-3FD3-7E88-FC72-2277B3593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AEC90E-DD3D-BA96-322D-830372B83F6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9593" y="396253"/>
            <a:ext cx="7772400" cy="6141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B77471-D6B8-2EBD-A52D-FF6CFA86B500}"/>
              </a:ext>
            </a:extLst>
          </p:cNvPr>
          <p:cNvSpPr txBox="1"/>
          <p:nvPr/>
        </p:nvSpPr>
        <p:spPr>
          <a:xfrm>
            <a:off x="1815662" y="5803255"/>
            <a:ext cx="318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1000FF"/>
                </a:solidFill>
              </a:rPr>
              <a:t>Until Entire outline is collected!</a:t>
            </a:r>
          </a:p>
        </p:txBody>
      </p:sp>
    </p:spTree>
    <p:extLst>
      <p:ext uri="{BB962C8B-B14F-4D97-AF65-F5344CB8AC3E}">
        <p14:creationId xmlns:p14="http://schemas.microsoft.com/office/powerpoint/2010/main" val="1556645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388BC-E2DA-0F61-E5AE-2EF6B383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F27BF-0EF7-20E8-27A4-58FDF785E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specimens must be rotated to be roughly the same orientation</a:t>
            </a:r>
          </a:p>
          <a:p>
            <a:r>
              <a:rPr lang="en-US" dirty="0"/>
              <a:t>Homologous point has to be to the left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828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7329E-5F94-1ABC-87F2-7E3B9E8B2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1E39F-8EC4-387F-B76E-739EB281E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F3035-AA02-7F5F-6C72-48B9D4EB7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33" y="3183540"/>
            <a:ext cx="7772400" cy="31283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704165-1DED-AA6A-46A4-EDD427625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9544" y="546100"/>
            <a:ext cx="5219700" cy="330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07D1EA-8539-B787-ED6B-66A0C8D31E78}"/>
              </a:ext>
            </a:extLst>
          </p:cNvPr>
          <p:cNvSpPr txBox="1"/>
          <p:nvPr/>
        </p:nvSpPr>
        <p:spPr>
          <a:xfrm>
            <a:off x="9484325" y="6492875"/>
            <a:ext cx="259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Cullen and Marshall 2019</a:t>
            </a:r>
          </a:p>
        </p:txBody>
      </p:sp>
    </p:spTree>
    <p:extLst>
      <p:ext uri="{BB962C8B-B14F-4D97-AF65-F5344CB8AC3E}">
        <p14:creationId xmlns:p14="http://schemas.microsoft.com/office/powerpoint/2010/main" val="2460545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26A65-11E6-D9A4-378B-1AB53585F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1EB19-3885-DC32-7DA7-7FEAE15D1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46B968-9C0D-99E3-A1AD-6BB274A29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64088"/>
            <a:ext cx="7772400" cy="472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45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2EEA1-0075-7E55-E8F2-5D6BD5B26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5B191-0242-0B98-C5A6-3560F63B05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7E905-900E-0B80-846D-12772F853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17186"/>
            <a:ext cx="7772400" cy="462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25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BA213-63E3-DA46-DF26-6EEF52BF1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48CE6-673A-35BA-A002-D944EE7B4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An Introduction to Belemnites – UK Fossil Collecting">
            <a:extLst>
              <a:ext uri="{FF2B5EF4-FFF2-40B4-BE49-F238E27FC236}">
                <a16:creationId xmlns:a16="http://schemas.microsoft.com/office/drawing/2014/main" id="{BCDBB2FC-E544-2223-2823-04EB49869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50" y="0"/>
            <a:ext cx="9867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467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construction of the belemnite animal, based on Naef (1922), Stevens... |  Download Scientific Diagram">
            <a:extLst>
              <a:ext uri="{FF2B5EF4-FFF2-40B4-BE49-F238E27FC236}">
                <a16:creationId xmlns:a16="http://schemas.microsoft.com/office/drawing/2014/main" id="{2A1EF3A3-9147-D7BB-3B1E-F9C5ACA27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755650"/>
            <a:ext cx="9829800" cy="534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AB59A3-05DF-322A-13D7-F89992DE6312}"/>
              </a:ext>
            </a:extLst>
          </p:cNvPr>
          <p:cNvSpPr txBox="1"/>
          <p:nvPr/>
        </p:nvSpPr>
        <p:spPr>
          <a:xfrm>
            <a:off x="4938299" y="109319"/>
            <a:ext cx="2315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Belemnites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EE4868-1416-6C9C-97E8-681B6814F5C4}"/>
              </a:ext>
            </a:extLst>
          </p:cNvPr>
          <p:cNvSpPr txBox="1"/>
          <p:nvPr/>
        </p:nvSpPr>
        <p:spPr>
          <a:xfrm>
            <a:off x="10284941" y="6244281"/>
            <a:ext cx="1456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Iba</a:t>
            </a:r>
            <a:r>
              <a:rPr lang="en-US" dirty="0"/>
              <a:t> et al 2012</a:t>
            </a:r>
          </a:p>
        </p:txBody>
      </p:sp>
    </p:spTree>
    <p:extLst>
      <p:ext uri="{BB962C8B-B14F-4D97-AF65-F5344CB8AC3E}">
        <p14:creationId xmlns:p14="http://schemas.microsoft.com/office/powerpoint/2010/main" val="1122204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078BE-2730-ACFC-5F65-41C56486F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7D49DA-9C23-12B9-C144-D18A78F05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80370"/>
            <a:ext cx="7772400" cy="529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60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8395B-A296-2502-4CC3-694569C66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how are we </a:t>
            </a:r>
            <a:r>
              <a:rPr lang="en-US" dirty="0" err="1"/>
              <a:t>collcting</a:t>
            </a:r>
            <a:r>
              <a:rPr lang="en-US" dirty="0"/>
              <a:t> the data?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D348B5-5D1B-7A90-4461-5C802E95C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532" y="1954923"/>
            <a:ext cx="5803618" cy="43344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05B199-BCA8-04BE-23E6-E3D1B8479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478" y="1606605"/>
            <a:ext cx="1620955" cy="4802187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2672D5F-DD5D-839F-3301-BDE602D838FC}"/>
              </a:ext>
            </a:extLst>
          </p:cNvPr>
          <p:cNvSpPr txBox="1">
            <a:spLocks/>
          </p:cNvSpPr>
          <p:nvPr/>
        </p:nvSpPr>
        <p:spPr>
          <a:xfrm>
            <a:off x="507124" y="129214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SHAPE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611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36EBD-216B-5690-FA9A-1617241C2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298B8-0E37-D222-A526-4245A5AB0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02766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Iwata, H., and Y. </a:t>
            </a:r>
            <a:r>
              <a:rPr lang="en-US" dirty="0" err="1"/>
              <a:t>Ukai</a:t>
            </a:r>
            <a:r>
              <a:rPr lang="en-US" dirty="0"/>
              <a:t> (2002) SHAPE: A computer program package for quantitative evaluation of biological shapes based on elliptic Fourier descriptors. Journal of Heredity 93: 384-385.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4D040-AE2A-2B70-81C8-F162B8D1D209}"/>
              </a:ext>
            </a:extLst>
          </p:cNvPr>
          <p:cNvSpPr txBox="1"/>
          <p:nvPr/>
        </p:nvSpPr>
        <p:spPr>
          <a:xfrm>
            <a:off x="3048000" y="324696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lbm.ab.a.u-tokyo.ac.jp</a:t>
            </a:r>
            <a:r>
              <a:rPr lang="en-US" dirty="0"/>
              <a:t>/~</a:t>
            </a:r>
            <a:r>
              <a:rPr lang="en-US" dirty="0" err="1"/>
              <a:t>iwata</a:t>
            </a:r>
            <a:r>
              <a:rPr lang="en-US" dirty="0"/>
              <a:t>/shape/</a:t>
            </a:r>
          </a:p>
        </p:txBody>
      </p:sp>
      <p:pic>
        <p:nvPicPr>
          <p:cNvPr id="5123" name="Picture 3">
            <a:extLst>
              <a:ext uri="{FF2B5EF4-FFF2-40B4-BE49-F238E27FC236}">
                <a16:creationId xmlns:a16="http://schemas.microsoft.com/office/drawing/2014/main" id="{2517780A-4B88-7D8C-EFCF-7BDEAA371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773" y="3706813"/>
            <a:ext cx="508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292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181</Words>
  <Application>Microsoft Macintosh PowerPoint</Application>
  <PresentationFormat>Widescreen</PresentationFormat>
  <Paragraphs>31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Office Theme</vt:lpstr>
      <vt:lpstr>Collecting and Analysing Outline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 how are we collcting the data?</vt:lpstr>
      <vt:lpstr>SHAPE</vt:lpstr>
      <vt:lpstr>Alternative: </vt:lpstr>
      <vt:lpstr>The workflow</vt:lpstr>
      <vt:lpstr>Photograph specimens</vt:lpstr>
      <vt:lpstr>Binarize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Image requirements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Felice, Ryan</dc:creator>
  <cp:lastModifiedBy>Felice, Ryan</cp:lastModifiedBy>
  <cp:revision>5</cp:revision>
  <dcterms:created xsi:type="dcterms:W3CDTF">2023-08-29T12:32:45Z</dcterms:created>
  <dcterms:modified xsi:type="dcterms:W3CDTF">2023-09-04T15:21:13Z</dcterms:modified>
</cp:coreProperties>
</file>

<file path=docProps/thumbnail.jpeg>
</file>